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8" r:id="rId3"/>
    <p:sldId id="297" r:id="rId4"/>
    <p:sldId id="259" r:id="rId5"/>
    <p:sldId id="279" r:id="rId6"/>
    <p:sldId id="260" r:id="rId7"/>
    <p:sldId id="276" r:id="rId8"/>
    <p:sldId id="280" r:id="rId9"/>
    <p:sldId id="292" r:id="rId10"/>
    <p:sldId id="281" r:id="rId11"/>
    <p:sldId id="282" r:id="rId12"/>
    <p:sldId id="264" r:id="rId13"/>
    <p:sldId id="266" r:id="rId14"/>
    <p:sldId id="267" r:id="rId15"/>
    <p:sldId id="293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4" r:id="rId25"/>
    <p:sldId id="295" r:id="rId26"/>
    <p:sldId id="299" r:id="rId27"/>
    <p:sldId id="296" r:id="rId28"/>
    <p:sldId id="277" r:id="rId29"/>
    <p:sldId id="291" r:id="rId3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3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6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AD639-DE2B-4B78-A971-A908F97A8C36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C6031-8310-4CBC-BE69-00A86C1EDEF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716FE-A68E-4719-87F3-FD3EA70E1633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5556-F45F-48CC-AFAF-338E562CDDB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4E883-2CC3-461D-A54D-EBB12F466A49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FB75-C861-49A4-B0DC-51962790B25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24BE8-FA4F-4E10-9520-795782173F74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94731-6093-43CE-86FF-DC7CEEB27C4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A669-0BD4-40A7-AAB1-8168901D0CB3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DDA0F-2412-4AF4-87B0-ACB2BC38D72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99152-F872-4EB8-8CDB-5281E492B8CE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3C229-F946-477C-B4CF-5371C6833EF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25560-71BA-4CAF-B3EF-EB01A9F0143B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850DB-7A40-48AD-A009-5788018BDE2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FC1EB-4E80-48AA-9AD1-3C207D30588D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7522-27BB-402D-B9D3-DD0C153E4C7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A884C-C2A4-4795-8D75-5AAD2BA27643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3E7AA-7517-4B50-92D6-F3908F4A0F8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49D0E-0B00-4324-848A-DAE677E1D9F4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95E6F-5BEE-4F2F-BED2-B9EB7A90013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4474D-A1F2-476B-BE00-2038094192F0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D6D92-61F2-4B02-BFD1-CA95BEBF8A4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8DB8E-840A-4EAE-A79D-0F3CF7AF5A5F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8B7BB-9E0F-470C-BD54-52863225AC4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F9A1E-4DAC-426E-978E-93102A768E32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C5F04-9BB2-46EB-B1BB-FE94EC7914F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4592D-3F13-44DB-9097-372D32C4616E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D4811-6BF4-44C6-8E98-1FF0C08B9E1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3256F-A0A0-46A5-80FC-234B501F8B86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068A0-B1F3-4AFD-9E5D-D5E7F922467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DE361-28C1-4115-BE7B-F79BA4835A11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8B47-C344-479E-80A8-0EE312D744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48A809-E10D-4761-B460-9C22958E6269}" type="datetimeFigureOut">
              <a:rPr lang="en-ZA"/>
              <a:pPr>
                <a:defRPr/>
              </a:pPr>
              <a:t>2020/09/03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4E7924F0-D1E5-4947-850C-24730DC6E3D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78" r:id="rId11"/>
    <p:sldLayoutId id="2147483667" r:id="rId12"/>
    <p:sldLayoutId id="2147483679" r:id="rId13"/>
    <p:sldLayoutId id="2147483666" r:id="rId14"/>
    <p:sldLayoutId id="2147483665" r:id="rId15"/>
    <p:sldLayoutId id="214748366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rans@fs.agric.za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193675" y="609600"/>
            <a:ext cx="11577638" cy="1320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400" b="1" smtClean="0">
                <a:solidFill>
                  <a:srgbClr val="0070C0"/>
                </a:solidFill>
              </a:rPr>
              <a:t>Implementation Of Soil Conservation Technique At Sannaspos Farm In Mangaung Metropolitan Municipality</a:t>
            </a:r>
            <a:r>
              <a:rPr lang="en-ZA" sz="4400" smtClean="0">
                <a:solidFill>
                  <a:srgbClr val="0070C0"/>
                </a:solidFill>
              </a:rPr>
              <a:t/>
            </a:r>
            <a:br>
              <a:rPr lang="en-ZA" sz="4400" smtClean="0">
                <a:solidFill>
                  <a:srgbClr val="0070C0"/>
                </a:solidFill>
              </a:rPr>
            </a:br>
            <a:r>
              <a:rPr lang="en-ZA" sz="4400" smtClean="0"/>
              <a:t/>
            </a:r>
            <a:br>
              <a:rPr lang="en-ZA" sz="4400" smtClean="0"/>
            </a:br>
            <a:endParaRPr lang="en-ZA" sz="44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6" y="1799868"/>
            <a:ext cx="11294772" cy="4351338"/>
          </a:xfrm>
        </p:spPr>
        <p:txBody>
          <a:bodyPr rtlCol="0">
            <a:noAutofit/>
          </a:bodyPr>
          <a:lstStyle/>
          <a:p>
            <a:pPr marL="3657600" lvl="8" indent="0">
              <a:buFont typeface="Wingdings 3" charset="2"/>
              <a:buNone/>
              <a:defRPr/>
            </a:pPr>
            <a:endParaRPr lang="en-GB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0" lvl="8" indent="0">
              <a:buFont typeface="Wingdings 3" charset="2"/>
              <a:buNone/>
              <a:defRPr/>
            </a:pPr>
            <a:endParaRPr lang="en-GB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0" lvl="8" indent="0">
              <a:buFont typeface="Wingdings 3" charset="2"/>
              <a:buNone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</a:p>
          <a:p>
            <a:pPr marL="3657600" lvl="8" indent="0">
              <a:buFont typeface="Wingdings 3" charset="2"/>
              <a:buNone/>
              <a:defRPr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9350" lvl="8" indent="0">
              <a:buFont typeface="Wingdings 3" charset="2"/>
              <a:buNone/>
              <a:defRPr/>
            </a:pP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Frans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Joseph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Mias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Westhuizen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 State Department of Agriculture &amp; Rural Development, Private Bag x01, Glen, </a:t>
            </a: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9360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  <a:r>
              <a:rPr lang="en-ZA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frans@fs.agric.za</a:t>
            </a:r>
            <a:endParaRPr lang="en-ZA" sz="20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</a:t>
            </a: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051 861 8651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GB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Sub-theme 4: Land Care and technology partnerships pathway</a:t>
            </a:r>
            <a:endParaRPr lang="en-ZA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 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Identification of measuring points: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Point 2: 45 cm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27651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7713" y="2070100"/>
            <a:ext cx="2887662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9683750" y="3759200"/>
            <a:ext cx="1206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2800" b="1">
                <a:latin typeface="Trebuchet MS" pitchFamily="34" charset="0"/>
              </a:rPr>
              <a:t>45 cm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726488" y="4021138"/>
            <a:ext cx="927100" cy="39687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 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Identification of measuring points: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Point 3: 35 cm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28675" name="Content Placeholder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1350" y="2662238"/>
            <a:ext cx="690245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6216650" y="4591050"/>
            <a:ext cx="1177925" cy="254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Rectangle 11"/>
          <p:cNvSpPr>
            <a:spLocks noChangeArrowheads="1"/>
          </p:cNvSpPr>
          <p:nvPr/>
        </p:nvSpPr>
        <p:spPr bwMode="auto">
          <a:xfrm>
            <a:off x="4883150" y="4297363"/>
            <a:ext cx="14747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3200" b="1">
                <a:latin typeface="Trebuchet MS" pitchFamily="34" charset="0"/>
              </a:rPr>
              <a:t>35 cm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77863" y="471488"/>
            <a:ext cx="10952162" cy="1320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ZA" sz="4400" b="1" smtClean="0">
                <a:solidFill>
                  <a:schemeClr val="tx1"/>
                </a:solidFill>
              </a:rPr>
              <a:t>IMPLEMENTATION OF SOIL CONSERVATION TECHNIQUE (16 Feb 2017)</a:t>
            </a:r>
          </a:p>
        </p:txBody>
      </p:sp>
      <p:sp>
        <p:nvSpPr>
          <p:cNvPr id="29698" name="Content Placeholder 5"/>
          <p:cNvSpPr>
            <a:spLocks noGrp="1"/>
          </p:cNvSpPr>
          <p:nvPr>
            <p:ph idx="1"/>
          </p:nvPr>
        </p:nvSpPr>
        <p:spPr>
          <a:xfrm>
            <a:off x="296863" y="1690688"/>
            <a:ext cx="10941050" cy="5167312"/>
          </a:xfrm>
        </p:spPr>
        <p:txBody>
          <a:bodyPr/>
          <a:lstStyle/>
          <a:p>
            <a:pPr marL="0" indent="0" eaLnBrk="1" hangingPunct="1">
              <a:buFont typeface="Wingdings 3" pitchFamily="18" charset="2"/>
              <a:buNone/>
            </a:pPr>
            <a:endParaRPr lang="en-ZA" smtClean="0"/>
          </a:p>
        </p:txBody>
      </p:sp>
      <p:pic>
        <p:nvPicPr>
          <p:cNvPr id="29699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25" y="1792288"/>
            <a:ext cx="914400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661988" y="417513"/>
            <a:ext cx="11256962" cy="1320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ZA" sz="4400" b="1" smtClean="0">
                <a:solidFill>
                  <a:schemeClr val="tx1"/>
                </a:solidFill>
              </a:rPr>
              <a:t>IMPLEMENTATION OF SOIL CONSERVATION TECHNIQUE (16 Feb 2017)</a:t>
            </a:r>
          </a:p>
        </p:txBody>
      </p:sp>
      <p:pic>
        <p:nvPicPr>
          <p:cNvPr id="3072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4875" y="1738313"/>
            <a:ext cx="5691188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581025" y="307975"/>
            <a:ext cx="11190288" cy="1320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ZA" sz="4400" b="1" smtClean="0">
                <a:solidFill>
                  <a:schemeClr val="tx1"/>
                </a:solidFill>
              </a:rPr>
              <a:t>IMPLEMENTATION OF SOIL CONSERVATION TECHNIQUE (16 Feb 2017)</a:t>
            </a:r>
          </a:p>
        </p:txBody>
      </p:sp>
      <p:pic>
        <p:nvPicPr>
          <p:cNvPr id="3174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5188" y="1695450"/>
            <a:ext cx="4484687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6700" b="1" dirty="0" smtClean="0"/>
              <a:t>RESULTS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Soil form: Valsrivier</a:t>
            </a:r>
          </a:p>
          <a:p>
            <a:pPr lvl="1"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Duplex soils</a:t>
            </a:r>
            <a:r>
              <a:rPr lang="en-GB" sz="2800" smtClean="0">
                <a:solidFill>
                  <a:srgbClr val="FF0000"/>
                </a:solidFill>
              </a:rPr>
              <a:t>: </a:t>
            </a:r>
            <a:r>
              <a:rPr lang="en-GB" sz="2800" smtClean="0"/>
              <a:t>relatively </a:t>
            </a:r>
            <a:r>
              <a:rPr lang="en-GB" sz="2800" smtClean="0">
                <a:solidFill>
                  <a:srgbClr val="0070C0"/>
                </a:solidFill>
              </a:rPr>
              <a:t>permeable topsoils </a:t>
            </a:r>
            <a:r>
              <a:rPr lang="en-GB" sz="2800" smtClean="0"/>
              <a:t>overlying very </a:t>
            </a:r>
            <a:r>
              <a:rPr lang="en-GB" sz="2800" smtClean="0">
                <a:solidFill>
                  <a:srgbClr val="FFC000"/>
                </a:solidFill>
              </a:rPr>
              <a:t>slowly permeable diagnostic B horizon</a:t>
            </a:r>
          </a:p>
          <a:p>
            <a:pPr lvl="1" eaLnBrk="1" hangingPunct="1">
              <a:lnSpc>
                <a:spcPct val="200000"/>
              </a:lnSpc>
            </a:pPr>
            <a:r>
              <a:rPr lang="en-GB" sz="2800" smtClean="0">
                <a:solidFill>
                  <a:srgbClr val="FF0000"/>
                </a:solidFill>
              </a:rPr>
              <a:t>Soils</a:t>
            </a:r>
            <a:r>
              <a:rPr lang="en-GB" sz="2800" smtClean="0"/>
              <a:t> are </a:t>
            </a:r>
            <a:r>
              <a:rPr lang="en-GB" sz="2800" smtClean="0">
                <a:solidFill>
                  <a:srgbClr val="0070C0"/>
                </a:solidFill>
              </a:rPr>
              <a:t>prone to runoff </a:t>
            </a:r>
            <a:r>
              <a:rPr lang="en-GB" sz="2800" smtClean="0"/>
              <a:t>which leads to </a:t>
            </a:r>
            <a:r>
              <a:rPr lang="en-GB" sz="2800" smtClean="0">
                <a:solidFill>
                  <a:srgbClr val="FFC000"/>
                </a:solidFill>
              </a:rPr>
              <a:t>water erosion</a:t>
            </a:r>
            <a:endParaRPr lang="en-ZA" sz="240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 2018_POINT 1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70 – 34 cm</a:t>
            </a:r>
            <a:endParaRPr lang="en-GB" sz="2800" b="1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51% decrease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33795" name="Content Placeholder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709738"/>
            <a:ext cx="3859213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 2018_POINT 2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45 – 20 cm 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56% decrease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3481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1063" y="1600200"/>
            <a:ext cx="38877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 2018_POINT 3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35 – 19 cm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46% decrease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35843" name="Content Placeholder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7850" y="1673225"/>
            <a:ext cx="38862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3300" b="1" dirty="0">
                <a:solidFill>
                  <a:srgbClr val="0070C0"/>
                </a:solidFill>
              </a:rPr>
              <a:t>Sealed </a:t>
            </a:r>
            <a:r>
              <a:rPr lang="en-ZA" sz="3300" b="1" dirty="0" smtClean="0">
                <a:solidFill>
                  <a:srgbClr val="0070C0"/>
                </a:solidFill>
              </a:rPr>
              <a:t>gully 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3100" b="1" dirty="0">
                <a:solidFill>
                  <a:srgbClr val="FF0000"/>
                </a:solidFill>
              </a:rPr>
              <a:t>Not of one the 3 measured</a:t>
            </a:r>
          </a:p>
          <a:p>
            <a:pPr marL="0" indent="0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en-ZA" sz="3300" b="1" dirty="0" smtClean="0">
                <a:solidFill>
                  <a:srgbClr val="FF0000"/>
                </a:solidFill>
              </a:rPr>
              <a:t>Points but along the gully</a:t>
            </a:r>
            <a:endParaRPr lang="en-ZA" sz="3300" b="1" dirty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3300" b="1" dirty="0" smtClean="0">
                <a:solidFill>
                  <a:srgbClr val="0070C0"/>
                </a:solidFill>
              </a:rPr>
              <a:t>Rainfall: 203 mm 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3100" b="1" dirty="0" smtClean="0">
                <a:solidFill>
                  <a:srgbClr val="FFC000"/>
                </a:solidFill>
              </a:rPr>
              <a:t>17/02/17 </a:t>
            </a:r>
            <a:r>
              <a:rPr lang="en-GB" sz="3100" b="1" dirty="0">
                <a:solidFill>
                  <a:srgbClr val="FFC000"/>
                </a:solidFill>
              </a:rPr>
              <a:t>to </a:t>
            </a:r>
            <a:r>
              <a:rPr lang="en-GB" sz="3100" b="1" dirty="0" smtClean="0">
                <a:solidFill>
                  <a:srgbClr val="FFC000"/>
                </a:solidFill>
              </a:rPr>
              <a:t>10/01/18 </a:t>
            </a:r>
            <a:endParaRPr lang="en-ZA" sz="3100" b="1" dirty="0" smtClean="0">
              <a:solidFill>
                <a:srgbClr val="FFC000"/>
              </a:solidFill>
            </a:endParaRPr>
          </a:p>
          <a:p>
            <a:pPr marL="0" indent="0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None/>
              <a:defRPr/>
            </a:pPr>
            <a:endParaRPr lang="en-ZA" sz="2800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None/>
              <a:defRPr/>
            </a:pPr>
            <a:endParaRPr lang="en-ZA" sz="2800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None/>
              <a:defRPr/>
            </a:pPr>
            <a:endParaRPr lang="en-ZA" sz="2800" b="1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686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6463" y="1601788"/>
            <a:ext cx="3941762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GB" sz="4400" b="1" smtClean="0">
                <a:solidFill>
                  <a:schemeClr val="tx1"/>
                </a:solidFill>
              </a:rPr>
              <a:t>INTRODUCTION</a:t>
            </a:r>
            <a:r>
              <a:rPr lang="en-ZA" sz="4400" smtClean="0"/>
              <a:t/>
            </a:r>
            <a:br>
              <a:rPr lang="en-ZA" sz="4400" smtClean="0"/>
            </a:br>
            <a:endParaRPr lang="en-ZA" sz="440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smtClean="0">
                <a:solidFill>
                  <a:srgbClr val="FF0000"/>
                </a:solidFill>
              </a:rPr>
              <a:t>Agriculture </a:t>
            </a:r>
            <a:r>
              <a:rPr lang="en-GB" sz="2800" smtClean="0"/>
              <a:t>is one of the </a:t>
            </a:r>
            <a:r>
              <a:rPr lang="en-GB" sz="2800" smtClean="0">
                <a:solidFill>
                  <a:srgbClr val="0070C0"/>
                </a:solidFill>
              </a:rPr>
              <a:t>pillars of world economy</a:t>
            </a:r>
          </a:p>
          <a:p>
            <a:pPr eaLnBrk="1" hangingPunct="1">
              <a:lnSpc>
                <a:spcPct val="200000"/>
              </a:lnSpc>
            </a:pPr>
            <a:r>
              <a:rPr lang="en-GB" sz="2800" smtClean="0"/>
              <a:t> </a:t>
            </a:r>
            <a:r>
              <a:rPr lang="en-GB" sz="2800" smtClean="0">
                <a:solidFill>
                  <a:srgbClr val="FF0000"/>
                </a:solidFill>
              </a:rPr>
              <a:t>As one of the global economies</a:t>
            </a:r>
            <a:r>
              <a:rPr lang="en-GB" sz="2800" smtClean="0">
                <a:solidFill>
                  <a:srgbClr val="0070C0"/>
                </a:solidFill>
              </a:rPr>
              <a:t>, healthy agricultural industry that contributes to food security </a:t>
            </a:r>
            <a:r>
              <a:rPr lang="en-GB" sz="2800" smtClean="0"/>
              <a:t>needs to be ensured</a:t>
            </a:r>
          </a:p>
          <a:p>
            <a:pPr eaLnBrk="1" hangingPunct="1">
              <a:lnSpc>
                <a:spcPct val="200000"/>
              </a:lnSpc>
            </a:pPr>
            <a:r>
              <a:rPr lang="en-GB" sz="2800" smtClean="0">
                <a:solidFill>
                  <a:srgbClr val="FF0000"/>
                </a:solidFill>
              </a:rPr>
              <a:t>Natural resource degradation: </a:t>
            </a:r>
            <a:r>
              <a:rPr lang="en-GB" sz="2800" smtClean="0">
                <a:solidFill>
                  <a:srgbClr val="0070C0"/>
                </a:solidFill>
              </a:rPr>
              <a:t>Serious threat to world food security.</a:t>
            </a:r>
          </a:p>
          <a:p>
            <a:pPr eaLnBrk="1" hangingPunct="1">
              <a:lnSpc>
                <a:spcPct val="200000"/>
              </a:lnSpc>
            </a:pPr>
            <a:endParaRPr lang="en-ZA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01 AUGUST 2018_POINT 1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34 – 27 cm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21% decrease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37891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8513" y="1709738"/>
            <a:ext cx="3859212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01 AUGUST 2018_POINT 2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20 – 14 cm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30% decrease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3891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300" y="1687513"/>
            <a:ext cx="3792538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/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01 AUGUST 2018_POINT 3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19 - 10 cm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FF0000"/>
                </a:solidFill>
              </a:rPr>
              <a:t>47% decrease</a:t>
            </a:r>
            <a:endParaRPr lang="en-ZA" sz="2400" b="1" smtClean="0">
              <a:solidFill>
                <a:srgbClr val="FF0000"/>
              </a:solidFill>
            </a:endParaRPr>
          </a:p>
        </p:txBody>
      </p:sp>
      <p:pic>
        <p:nvPicPr>
          <p:cNvPr id="39939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4450" y="1601788"/>
            <a:ext cx="3941763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01 AUGUST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Current status </a:t>
            </a:r>
          </a:p>
          <a:p>
            <a:pPr lvl="1" eaLnBrk="1" hangingPunct="1">
              <a:lnSpc>
                <a:spcPct val="200000"/>
              </a:lnSpc>
            </a:pPr>
            <a:r>
              <a:rPr lang="en-GB" sz="2200" smtClean="0">
                <a:solidFill>
                  <a:srgbClr val="FF0000"/>
                </a:solidFill>
              </a:rPr>
              <a:t>Feather-top chloris </a:t>
            </a:r>
            <a:r>
              <a:rPr lang="en-GB" sz="2200" smtClean="0">
                <a:solidFill>
                  <a:srgbClr val="FFC000"/>
                </a:solidFill>
              </a:rPr>
              <a:t>dominating in the g</a:t>
            </a:r>
            <a:r>
              <a:rPr lang="en-GB" sz="2600" smtClean="0">
                <a:solidFill>
                  <a:srgbClr val="FFC000"/>
                </a:solidFill>
              </a:rPr>
              <a:t>ully</a:t>
            </a:r>
            <a:endParaRPr lang="en-ZA" sz="2600" b="1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Rainfall: 400 mm </a:t>
            </a:r>
          </a:p>
          <a:p>
            <a:pPr lvl="1" eaLnBrk="1" hangingPunct="1">
              <a:lnSpc>
                <a:spcPct val="200000"/>
              </a:lnSpc>
            </a:pPr>
            <a:r>
              <a:rPr lang="en-GB" sz="2600" b="1" smtClean="0">
                <a:solidFill>
                  <a:srgbClr val="FFC000"/>
                </a:solidFill>
              </a:rPr>
              <a:t>11/01/18 to 31/07/18 </a:t>
            </a:r>
            <a:endParaRPr lang="en-ZA" sz="2600" b="1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200000"/>
              </a:lnSpc>
            </a:pPr>
            <a:endParaRPr lang="en-ZA" sz="2400" b="1" smtClean="0">
              <a:solidFill>
                <a:srgbClr val="FF0000"/>
              </a:solidFill>
            </a:endParaRPr>
          </a:p>
        </p:txBody>
      </p:sp>
      <p:pic>
        <p:nvPicPr>
          <p:cNvPr id="40963" name="Content Placeholder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0113" y="1697038"/>
            <a:ext cx="3967162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425"/>
            <a:ext cx="11790363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JANUARY-01 AUGUST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766425" cy="43513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11200" b="1" dirty="0">
                <a:solidFill>
                  <a:srgbClr val="0070C0"/>
                </a:solidFill>
              </a:rPr>
              <a:t>C</a:t>
            </a:r>
            <a:r>
              <a:rPr lang="en-GB" sz="11200" b="1" dirty="0" smtClean="0">
                <a:solidFill>
                  <a:srgbClr val="0070C0"/>
                </a:solidFill>
              </a:rPr>
              <a:t>hange </a:t>
            </a:r>
            <a:r>
              <a:rPr lang="en-GB" sz="11200" b="1" dirty="0">
                <a:solidFill>
                  <a:srgbClr val="0070C0"/>
                </a:solidFill>
              </a:rPr>
              <a:t>in species composition at the bottom and banks of the </a:t>
            </a:r>
            <a:r>
              <a:rPr lang="en-GB" sz="11200" b="1" dirty="0" smtClean="0">
                <a:solidFill>
                  <a:srgbClr val="0070C0"/>
                </a:solidFill>
              </a:rPr>
              <a:t>gully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Annual </a:t>
            </a:r>
            <a:r>
              <a:rPr lang="en-GB" sz="9600" dirty="0" smtClean="0">
                <a:solidFill>
                  <a:srgbClr val="FF0000"/>
                </a:solidFill>
              </a:rPr>
              <a:t>feather-top </a:t>
            </a:r>
            <a:r>
              <a:rPr lang="en-GB" sz="9600" dirty="0" err="1" smtClean="0">
                <a:solidFill>
                  <a:srgbClr val="FF0000"/>
                </a:solidFill>
              </a:rPr>
              <a:t>chloris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sz="9600" dirty="0">
                <a:solidFill>
                  <a:srgbClr val="FFC000"/>
                </a:solidFill>
              </a:rPr>
              <a:t>pioneer grasses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such as </a:t>
            </a:r>
            <a:r>
              <a:rPr lang="en-GB" sz="9600" b="1" i="1" dirty="0" err="1">
                <a:solidFill>
                  <a:srgbClr val="0070C0"/>
                </a:solidFill>
              </a:rPr>
              <a:t>Aristida</a:t>
            </a:r>
            <a:r>
              <a:rPr lang="en-GB" sz="9600" b="1" i="1" dirty="0">
                <a:solidFill>
                  <a:srgbClr val="0070C0"/>
                </a:solidFill>
              </a:rPr>
              <a:t> </a:t>
            </a:r>
            <a:r>
              <a:rPr lang="en-GB" sz="9600" b="1" dirty="0" smtClean="0">
                <a:solidFill>
                  <a:srgbClr val="0070C0"/>
                </a:solidFill>
              </a:rPr>
              <a:t>annual </a:t>
            </a:r>
            <a:r>
              <a:rPr lang="en-GB" sz="9600" b="1" dirty="0">
                <a:solidFill>
                  <a:srgbClr val="0070C0"/>
                </a:solidFill>
              </a:rPr>
              <a:t>bristle </a:t>
            </a:r>
            <a:r>
              <a:rPr lang="en-GB" sz="9600" b="1" dirty="0" smtClean="0">
                <a:solidFill>
                  <a:srgbClr val="0070C0"/>
                </a:solidFill>
              </a:rPr>
              <a:t>grass</a:t>
            </a:r>
            <a:r>
              <a:rPr lang="en-GB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&amp; </a:t>
            </a:r>
            <a:r>
              <a:rPr lang="en-GB" sz="9600" b="1" i="1" dirty="0" err="1" smtClean="0">
                <a:solidFill>
                  <a:srgbClr val="FF0000"/>
                </a:solidFill>
              </a:rPr>
              <a:t>Cynodon</a:t>
            </a:r>
            <a:r>
              <a:rPr lang="en-GB" sz="9600" b="1" i="1" dirty="0" smtClean="0">
                <a:solidFill>
                  <a:srgbClr val="FF0000"/>
                </a:solidFill>
              </a:rPr>
              <a:t> </a:t>
            </a:r>
            <a:r>
              <a:rPr lang="en-GB" sz="9600" b="1" i="1" dirty="0" err="1" smtClean="0">
                <a:solidFill>
                  <a:srgbClr val="FF0000"/>
                </a:solidFill>
              </a:rPr>
              <a:t>hirsutus</a:t>
            </a:r>
            <a:r>
              <a:rPr lang="en-GB" sz="9600" b="1" dirty="0" smtClean="0">
                <a:solidFill>
                  <a:srgbClr val="FF0000"/>
                </a:solidFill>
              </a:rPr>
              <a:t> </a:t>
            </a:r>
            <a:r>
              <a:rPr lang="en-GB" sz="9600" b="1" dirty="0" smtClean="0">
                <a:solidFill>
                  <a:srgbClr val="FFC000"/>
                </a:solidFill>
              </a:rPr>
              <a:t>(hairy couch) 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occurred 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climax grasses such as </a:t>
            </a:r>
            <a:r>
              <a:rPr lang="en-GB" sz="9600" b="1" i="1" dirty="0" err="1">
                <a:solidFill>
                  <a:srgbClr val="FF0000"/>
                </a:solidFill>
              </a:rPr>
              <a:t>Eragrostis</a:t>
            </a:r>
            <a:r>
              <a:rPr lang="en-GB" sz="9600" b="1" i="1" dirty="0">
                <a:solidFill>
                  <a:srgbClr val="FF0000"/>
                </a:solidFill>
              </a:rPr>
              <a:t> </a:t>
            </a:r>
            <a:r>
              <a:rPr lang="en-GB" sz="9600" b="1" i="1" dirty="0" err="1">
                <a:solidFill>
                  <a:srgbClr val="FF0000"/>
                </a:solidFill>
              </a:rPr>
              <a:t>chloromellas</a:t>
            </a:r>
            <a:r>
              <a:rPr lang="en-GB" sz="9600" b="1" dirty="0">
                <a:solidFill>
                  <a:srgbClr val="FF0000"/>
                </a:solidFill>
              </a:rPr>
              <a:t> </a:t>
            </a:r>
            <a:r>
              <a:rPr lang="en-GB" sz="9600" b="1" dirty="0">
                <a:solidFill>
                  <a:srgbClr val="FFC000"/>
                </a:solidFill>
              </a:rPr>
              <a:t>(curly leaf)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600" b="1" i="1" dirty="0">
                <a:solidFill>
                  <a:srgbClr val="0070C0"/>
                </a:solidFill>
              </a:rPr>
              <a:t>E. </a:t>
            </a:r>
            <a:r>
              <a:rPr lang="en-GB" sz="9600" b="1" i="1" dirty="0" err="1">
                <a:solidFill>
                  <a:srgbClr val="0070C0"/>
                </a:solidFill>
              </a:rPr>
              <a:t>lehmanniana</a:t>
            </a:r>
            <a:r>
              <a:rPr lang="en-GB" sz="9600" b="1" dirty="0">
                <a:solidFill>
                  <a:srgbClr val="0070C0"/>
                </a:solidFill>
              </a:rPr>
              <a:t> </a:t>
            </a:r>
            <a:r>
              <a:rPr lang="en-GB" sz="9600" b="1" dirty="0">
                <a:solidFill>
                  <a:srgbClr val="FFC000"/>
                </a:solidFill>
              </a:rPr>
              <a:t>(</a:t>
            </a:r>
            <a:r>
              <a:rPr lang="en-GB" sz="9600" b="1" dirty="0" err="1">
                <a:solidFill>
                  <a:srgbClr val="FFC000"/>
                </a:solidFill>
              </a:rPr>
              <a:t>lehmann’s</a:t>
            </a:r>
            <a:r>
              <a:rPr lang="en-GB" sz="9600" b="1" dirty="0">
                <a:solidFill>
                  <a:srgbClr val="FFC000"/>
                </a:solidFill>
              </a:rPr>
              <a:t> love grass)</a:t>
            </a:r>
            <a:r>
              <a:rPr lang="en-GB" sz="9600" dirty="0">
                <a:solidFill>
                  <a:srgbClr val="FFC000"/>
                </a:solidFill>
              </a:rPr>
              <a:t>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also 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germinated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800" b="1" dirty="0">
              <a:solidFill>
                <a:srgbClr val="FFC00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1763"/>
            <a:ext cx="11080750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JANUARY-31 JULY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113" y="1452563"/>
            <a:ext cx="10515600" cy="50768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11200" b="1" dirty="0">
                <a:solidFill>
                  <a:srgbClr val="0070C0"/>
                </a:solidFill>
              </a:rPr>
              <a:t>C</a:t>
            </a:r>
            <a:r>
              <a:rPr lang="en-GB" sz="11200" b="1" dirty="0" smtClean="0">
                <a:solidFill>
                  <a:srgbClr val="0070C0"/>
                </a:solidFill>
              </a:rPr>
              <a:t>hange </a:t>
            </a:r>
            <a:r>
              <a:rPr lang="en-GB" sz="11200" b="1" dirty="0">
                <a:solidFill>
                  <a:srgbClr val="0070C0"/>
                </a:solidFill>
              </a:rPr>
              <a:t>in species composition at the bottom and banks of the </a:t>
            </a:r>
            <a:r>
              <a:rPr lang="en-GB" sz="11200" b="1" dirty="0" smtClean="0">
                <a:solidFill>
                  <a:srgbClr val="0070C0"/>
                </a:solidFill>
              </a:rPr>
              <a:t>gully</a:t>
            </a: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9600" dirty="0">
                <a:solidFill>
                  <a:srgbClr val="FF0000"/>
                </a:solidFill>
              </a:rPr>
              <a:t>Highly palatable </a:t>
            </a:r>
            <a:r>
              <a:rPr lang="en-GB" sz="9600" dirty="0" smtClean="0">
                <a:solidFill>
                  <a:srgbClr val="FF0000"/>
                </a:solidFill>
              </a:rPr>
              <a:t>shrub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600" b="1" i="1" dirty="0">
                <a:solidFill>
                  <a:srgbClr val="0070C0"/>
                </a:solidFill>
              </a:rPr>
              <a:t>Felicia </a:t>
            </a:r>
            <a:r>
              <a:rPr lang="en-GB" sz="9600" b="1" i="1" dirty="0" err="1">
                <a:solidFill>
                  <a:srgbClr val="0070C0"/>
                </a:solidFill>
              </a:rPr>
              <a:t>muricata</a:t>
            </a:r>
            <a:r>
              <a:rPr lang="en-GB" sz="9600" b="1" dirty="0">
                <a:solidFill>
                  <a:srgbClr val="0070C0"/>
                </a:solidFill>
              </a:rPr>
              <a:t> 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 well as </a:t>
            </a:r>
            <a:r>
              <a:rPr lang="en-GB" sz="9600" b="1" i="1" dirty="0" err="1" smtClean="0">
                <a:solidFill>
                  <a:srgbClr val="FFC000"/>
                </a:solidFill>
              </a:rPr>
              <a:t>Rosenia</a:t>
            </a:r>
            <a:r>
              <a:rPr lang="en-GB" sz="9600" b="1" i="1" dirty="0" smtClean="0">
                <a:solidFill>
                  <a:srgbClr val="FFC000"/>
                </a:solidFill>
              </a:rPr>
              <a:t> </a:t>
            </a:r>
            <a:r>
              <a:rPr lang="en-GB" sz="9600" b="1" i="1" dirty="0" err="1">
                <a:solidFill>
                  <a:srgbClr val="FFC000"/>
                </a:solidFill>
              </a:rPr>
              <a:t>humulis</a:t>
            </a:r>
            <a:r>
              <a:rPr lang="en-GB" sz="9600" b="1" dirty="0">
                <a:solidFill>
                  <a:srgbClr val="FFC000"/>
                </a:solidFill>
              </a:rPr>
              <a:t>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also 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increased </a:t>
            </a:r>
            <a:endParaRPr lang="en-GB" sz="9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9600" b="1" i="1" dirty="0" err="1" smtClean="0">
                <a:solidFill>
                  <a:srgbClr val="FF0000"/>
                </a:solidFill>
              </a:rPr>
              <a:t>Panicum</a:t>
            </a:r>
            <a:r>
              <a:rPr lang="en-GB" sz="9600" b="1" i="1" dirty="0" smtClean="0">
                <a:solidFill>
                  <a:srgbClr val="FF0000"/>
                </a:solidFill>
              </a:rPr>
              <a:t> </a:t>
            </a:r>
            <a:r>
              <a:rPr lang="en-GB" sz="9600" b="1" i="1" dirty="0" err="1">
                <a:solidFill>
                  <a:srgbClr val="FF0000"/>
                </a:solidFill>
              </a:rPr>
              <a:t>stapfianum</a:t>
            </a:r>
            <a:r>
              <a:rPr lang="en-GB" sz="9600" b="1" dirty="0">
                <a:solidFill>
                  <a:srgbClr val="FF0000"/>
                </a:solidFill>
              </a:rPr>
              <a:t> </a:t>
            </a:r>
            <a:r>
              <a:rPr lang="en-GB" sz="9600" b="1" dirty="0">
                <a:solidFill>
                  <a:srgbClr val="FFC000"/>
                </a:solidFill>
              </a:rPr>
              <a:t>(small buffalo grass)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600" b="1" i="1" dirty="0" err="1" smtClean="0">
                <a:solidFill>
                  <a:srgbClr val="0070C0"/>
                </a:solidFill>
              </a:rPr>
              <a:t>Themeda</a:t>
            </a:r>
            <a:r>
              <a:rPr lang="en-GB" sz="9600" b="1" i="1" dirty="0" smtClean="0">
                <a:solidFill>
                  <a:srgbClr val="0070C0"/>
                </a:solidFill>
              </a:rPr>
              <a:t> </a:t>
            </a:r>
            <a:r>
              <a:rPr lang="en-GB" sz="9600" b="1" i="1" dirty="0" err="1" smtClean="0">
                <a:solidFill>
                  <a:srgbClr val="0070C0"/>
                </a:solidFill>
              </a:rPr>
              <a:t>triandra</a:t>
            </a:r>
            <a:r>
              <a:rPr lang="en-GB" sz="9600" b="1" dirty="0" smtClean="0">
                <a:solidFill>
                  <a:srgbClr val="0070C0"/>
                </a:solidFill>
              </a:rPr>
              <a:t> </a:t>
            </a:r>
            <a:r>
              <a:rPr lang="en-GB" sz="9600" b="1" dirty="0" smtClean="0">
                <a:solidFill>
                  <a:srgbClr val="FFC000"/>
                </a:solidFill>
              </a:rPr>
              <a:t>(</a:t>
            </a:r>
            <a:r>
              <a:rPr lang="en-GB" sz="9600" b="1" dirty="0">
                <a:solidFill>
                  <a:srgbClr val="FFC000"/>
                </a:solidFill>
              </a:rPr>
              <a:t>red grass)</a:t>
            </a:r>
            <a:r>
              <a:rPr lang="en-GB" sz="9600" dirty="0">
                <a:solidFill>
                  <a:srgbClr val="FFC000"/>
                </a:solidFill>
              </a:rPr>
              <a:t> </a:t>
            </a:r>
            <a:r>
              <a:rPr lang="en-GB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are highly palatable grass species were also </a:t>
            </a: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established</a:t>
            </a:r>
          </a:p>
          <a:p>
            <a:pPr marL="457200" lvl="1" indent="0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en-GB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sz="9600" b="1" dirty="0" smtClean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400" b="1" dirty="0">
              <a:solidFill>
                <a:srgbClr val="FFC00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1763"/>
            <a:ext cx="11718925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JANUARY-01 AUGUST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773113" y="1452563"/>
            <a:ext cx="10515600" cy="5076825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b="1" smtClean="0">
                <a:solidFill>
                  <a:srgbClr val="FF0000"/>
                </a:solidFill>
              </a:rPr>
              <a:t>Small buffalo grass </a:t>
            </a:r>
            <a:r>
              <a:rPr lang="en-GB" b="1" smtClean="0">
                <a:solidFill>
                  <a:srgbClr val="0070C0"/>
                </a:solidFill>
              </a:rPr>
              <a:t>			Red grass seedling		</a:t>
            </a:r>
            <a:r>
              <a:rPr lang="en-GB" b="1" smtClean="0">
                <a:solidFill>
                  <a:srgbClr val="FFC000"/>
                </a:solidFill>
              </a:rPr>
              <a:t>Rosenia humulis (Karoo shrub)</a:t>
            </a:r>
            <a:r>
              <a:rPr lang="en-GB" smtClean="0">
                <a:solidFill>
                  <a:srgbClr val="FFC000"/>
                </a:solidFill>
              </a:rPr>
              <a:t> </a:t>
            </a:r>
            <a:endParaRPr lang="en-GB" b="1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200000"/>
              </a:lnSpc>
            </a:pPr>
            <a:endParaRPr lang="en-ZA" sz="2400" b="1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200000"/>
              </a:lnSpc>
            </a:pPr>
            <a:endParaRPr lang="en-ZA" sz="2000" b="1" smtClean="0">
              <a:solidFill>
                <a:srgbClr val="FF0000"/>
              </a:solidFill>
            </a:endParaRPr>
          </a:p>
        </p:txBody>
      </p:sp>
      <p:pic>
        <p:nvPicPr>
          <p:cNvPr id="4403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" y="2001838"/>
            <a:ext cx="298450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48125" y="2001838"/>
            <a:ext cx="298450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352550"/>
            <a:ext cx="5097463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1763"/>
            <a:ext cx="11682413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MONITORING: </a:t>
            </a:r>
            <a:r>
              <a:rPr lang="en-GB" sz="4900" b="1" dirty="0" smtClean="0">
                <a:solidFill>
                  <a:srgbClr val="FF0000"/>
                </a:solidFill>
              </a:rPr>
              <a:t>10 JANUARY-01 AUGUST 2018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113" y="1452563"/>
            <a:ext cx="10515600" cy="5076825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11200" b="1" dirty="0">
                <a:solidFill>
                  <a:srgbClr val="0070C0"/>
                </a:solidFill>
              </a:rPr>
              <a:t>C</a:t>
            </a:r>
            <a:r>
              <a:rPr lang="en-GB" sz="11200" b="1" dirty="0" smtClean="0">
                <a:solidFill>
                  <a:srgbClr val="0070C0"/>
                </a:solidFill>
              </a:rPr>
              <a:t>hange </a:t>
            </a:r>
            <a:r>
              <a:rPr lang="en-GB" sz="11200" b="1" dirty="0">
                <a:solidFill>
                  <a:srgbClr val="0070C0"/>
                </a:solidFill>
              </a:rPr>
              <a:t>in species composition at the bottom and banks of the </a:t>
            </a:r>
            <a:r>
              <a:rPr lang="en-GB" sz="11200" b="1" dirty="0" smtClean="0">
                <a:solidFill>
                  <a:srgbClr val="0070C0"/>
                </a:solidFill>
              </a:rPr>
              <a:t>gully</a:t>
            </a:r>
          </a:p>
          <a:p>
            <a:pPr lvl="1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8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Importance </a:t>
            </a:r>
            <a:r>
              <a:rPr lang="en-GB" sz="8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</a:t>
            </a:r>
            <a:r>
              <a:rPr lang="en-GB" sz="8600" b="1" i="1" dirty="0">
                <a:solidFill>
                  <a:srgbClr val="FF0000"/>
                </a:solidFill>
              </a:rPr>
              <a:t>T. </a:t>
            </a:r>
            <a:r>
              <a:rPr lang="en-GB" sz="8600" b="1" i="1" dirty="0" err="1" smtClean="0">
                <a:solidFill>
                  <a:srgbClr val="FF0000"/>
                </a:solidFill>
              </a:rPr>
              <a:t>trianda</a:t>
            </a:r>
            <a:r>
              <a:rPr lang="en-GB" sz="8600" b="1" i="1" dirty="0" smtClean="0">
                <a:solidFill>
                  <a:srgbClr val="FF0000"/>
                </a:solidFill>
              </a:rPr>
              <a:t> </a:t>
            </a:r>
            <a:r>
              <a:rPr lang="en-GB" sz="8800" b="1" dirty="0">
                <a:solidFill>
                  <a:srgbClr val="FFC000"/>
                </a:solidFill>
              </a:rPr>
              <a:t>(red grass)</a:t>
            </a:r>
            <a:r>
              <a:rPr lang="en-GB" sz="8600" dirty="0" smtClean="0">
                <a:solidFill>
                  <a:srgbClr val="FF0000"/>
                </a:solidFill>
              </a:rPr>
              <a:t> </a:t>
            </a:r>
            <a:r>
              <a:rPr lang="en-GB" sz="8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a key species for this vegetation type is continually emphasised since it is a very good indicator of rangeland condition </a:t>
            </a:r>
            <a:endParaRPr lang="en-GB" sz="8600" b="1" dirty="0" smtClean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400" b="1" dirty="0">
              <a:solidFill>
                <a:srgbClr val="FFC000"/>
              </a:solidFill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44538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chemeClr val="tx1"/>
                </a:solidFill>
              </a:rPr>
              <a:t>CONCLUSIONS &amp; RECOMMENDATIONS</a:t>
            </a:r>
            <a:endParaRPr lang="en-ZA" b="1" smtClean="0">
              <a:solidFill>
                <a:schemeClr val="tx1"/>
              </a:solidFill>
            </a:endParaRP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484188" y="1089025"/>
            <a:ext cx="10018712" cy="4733925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300" smtClean="0"/>
              <a:t>Since the </a:t>
            </a:r>
            <a:r>
              <a:rPr lang="en-GB" sz="2300" smtClean="0">
                <a:solidFill>
                  <a:srgbClr val="FF0000"/>
                </a:solidFill>
              </a:rPr>
              <a:t>implementation of the technique </a:t>
            </a:r>
            <a:r>
              <a:rPr lang="en-GB" sz="2300" smtClean="0"/>
              <a:t>there is quantified </a:t>
            </a:r>
            <a:r>
              <a:rPr lang="en-GB" sz="2300" smtClean="0">
                <a:solidFill>
                  <a:srgbClr val="0070C0"/>
                </a:solidFill>
              </a:rPr>
              <a:t>decrease in gully depth </a:t>
            </a:r>
            <a:r>
              <a:rPr lang="en-GB" sz="2300" smtClean="0">
                <a:solidFill>
                  <a:srgbClr val="FFC000"/>
                </a:solidFill>
              </a:rPr>
              <a:t>(±42%)</a:t>
            </a:r>
          </a:p>
          <a:p>
            <a:pPr eaLnBrk="1" hangingPunct="1">
              <a:lnSpc>
                <a:spcPct val="200000"/>
              </a:lnSpc>
            </a:pPr>
            <a:r>
              <a:rPr lang="en-GB" sz="2300" smtClean="0"/>
              <a:t>There has also been an </a:t>
            </a:r>
            <a:r>
              <a:rPr lang="en-GB" sz="2300" smtClean="0">
                <a:solidFill>
                  <a:srgbClr val="FF0000"/>
                </a:solidFill>
              </a:rPr>
              <a:t>increase </a:t>
            </a:r>
            <a:r>
              <a:rPr lang="en-GB" sz="2300" smtClean="0"/>
              <a:t>in </a:t>
            </a:r>
            <a:r>
              <a:rPr lang="en-GB" sz="2300" smtClean="0">
                <a:solidFill>
                  <a:srgbClr val="0070C0"/>
                </a:solidFill>
              </a:rPr>
              <a:t>grass species </a:t>
            </a:r>
            <a:r>
              <a:rPr lang="en-GB" sz="2300" smtClean="0"/>
              <a:t>in </a:t>
            </a:r>
            <a:r>
              <a:rPr lang="en-GB" sz="2300" smtClean="0">
                <a:solidFill>
                  <a:srgbClr val="FFC000"/>
                </a:solidFill>
              </a:rPr>
              <a:t>the gully area</a:t>
            </a:r>
          </a:p>
          <a:p>
            <a:pPr eaLnBrk="1" hangingPunct="1">
              <a:lnSpc>
                <a:spcPct val="200000"/>
              </a:lnSpc>
            </a:pPr>
            <a:r>
              <a:rPr lang="en-GB" sz="2300" smtClean="0">
                <a:solidFill>
                  <a:srgbClr val="FF0000"/>
                </a:solidFill>
              </a:rPr>
              <a:t>Sustainable</a:t>
            </a:r>
            <a:r>
              <a:rPr lang="en-GB" sz="2300" smtClean="0">
                <a:solidFill>
                  <a:srgbClr val="FFC000"/>
                </a:solidFill>
              </a:rPr>
              <a:t> </a:t>
            </a:r>
            <a:r>
              <a:rPr lang="en-GB" sz="2300" smtClean="0">
                <a:solidFill>
                  <a:srgbClr val="0070C0"/>
                </a:solidFill>
              </a:rPr>
              <a:t>rangeland management </a:t>
            </a:r>
            <a:r>
              <a:rPr lang="en-GB" sz="2300" smtClean="0">
                <a:solidFill>
                  <a:srgbClr val="FFC000"/>
                </a:solidFill>
              </a:rPr>
              <a:t>is essential </a:t>
            </a:r>
          </a:p>
          <a:p>
            <a:pPr eaLnBrk="1" hangingPunct="1">
              <a:lnSpc>
                <a:spcPct val="200000"/>
              </a:lnSpc>
            </a:pPr>
            <a:r>
              <a:rPr lang="en-GB" sz="2300" smtClean="0"/>
              <a:t>Since it </a:t>
            </a:r>
            <a:r>
              <a:rPr lang="en-GB" sz="2300" smtClean="0">
                <a:solidFill>
                  <a:srgbClr val="FF0000"/>
                </a:solidFill>
              </a:rPr>
              <a:t>is expensive </a:t>
            </a:r>
            <a:r>
              <a:rPr lang="en-GB" sz="2300" smtClean="0"/>
              <a:t>to </a:t>
            </a:r>
            <a:r>
              <a:rPr lang="en-GB" sz="2300" smtClean="0">
                <a:solidFill>
                  <a:srgbClr val="0070C0"/>
                </a:solidFill>
              </a:rPr>
              <a:t>control gully erosion</a:t>
            </a:r>
          </a:p>
          <a:p>
            <a:pPr eaLnBrk="1" hangingPunct="1">
              <a:lnSpc>
                <a:spcPct val="200000"/>
              </a:lnSpc>
            </a:pPr>
            <a:r>
              <a:rPr lang="en-GB" sz="2300" smtClean="0"/>
              <a:t>Recommended that this </a:t>
            </a:r>
            <a:r>
              <a:rPr lang="en-GB" sz="2300" smtClean="0">
                <a:solidFill>
                  <a:srgbClr val="FF0000"/>
                </a:solidFill>
              </a:rPr>
              <a:t>very cheap method </a:t>
            </a:r>
            <a:r>
              <a:rPr lang="en-GB" sz="2300" smtClean="0"/>
              <a:t>of </a:t>
            </a:r>
            <a:r>
              <a:rPr lang="en-GB" sz="2300" smtClean="0">
                <a:solidFill>
                  <a:srgbClr val="0070C0"/>
                </a:solidFill>
              </a:rPr>
              <a:t>controlling gully erosion</a:t>
            </a:r>
            <a:r>
              <a:rPr lang="en-GB" sz="2300" smtClean="0"/>
              <a:t> be followed </a:t>
            </a:r>
            <a:r>
              <a:rPr lang="en-GB" sz="2300" smtClean="0">
                <a:solidFill>
                  <a:srgbClr val="FFC000"/>
                </a:solidFill>
              </a:rPr>
              <a:t>under similar conditions (</a:t>
            </a:r>
            <a:r>
              <a:rPr lang="en-GB" sz="2300" smtClean="0">
                <a:solidFill>
                  <a:srgbClr val="FF0000"/>
                </a:solidFill>
              </a:rPr>
              <a:t>climate, </a:t>
            </a:r>
            <a:r>
              <a:rPr lang="en-GB" sz="2300" smtClean="0">
                <a:solidFill>
                  <a:srgbClr val="0070C0"/>
                </a:solidFill>
              </a:rPr>
              <a:t>slope</a:t>
            </a:r>
            <a:r>
              <a:rPr lang="en-GB" sz="2300" smtClean="0">
                <a:solidFill>
                  <a:srgbClr val="FFC000"/>
                </a:solidFill>
              </a:rPr>
              <a:t> &amp; </a:t>
            </a:r>
            <a:r>
              <a:rPr lang="en-GB" sz="2300" smtClean="0">
                <a:solidFill>
                  <a:srgbClr val="FF0000"/>
                </a:solidFill>
              </a:rPr>
              <a:t>soil</a:t>
            </a:r>
            <a:r>
              <a:rPr lang="en-GB" sz="2300" smtClean="0">
                <a:solidFill>
                  <a:srgbClr val="FFC000"/>
                </a:solidFill>
              </a:rPr>
              <a:t>)</a:t>
            </a:r>
            <a:endParaRPr lang="en-ZA" sz="230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200000"/>
              </a:lnSpc>
            </a:pPr>
            <a:endParaRPr lang="en-ZA" sz="1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785813" y="3040063"/>
            <a:ext cx="8596312" cy="1320800"/>
          </a:xfrm>
        </p:spPr>
        <p:txBody>
          <a:bodyPr/>
          <a:lstStyle/>
          <a:p>
            <a:pPr algn="ctr" eaLnBrk="1" hangingPunct="1"/>
            <a:r>
              <a:rPr lang="en-GB" sz="4800" b="1" smtClean="0"/>
              <a:t>THANK YOU!!!</a:t>
            </a:r>
            <a:endParaRPr lang="en-ZA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GB" sz="4400" b="1" smtClean="0">
                <a:solidFill>
                  <a:schemeClr val="tx1"/>
                </a:solidFill>
              </a:rPr>
              <a:t>INTRODUCTION</a:t>
            </a:r>
            <a:r>
              <a:rPr lang="en-ZA" sz="4400" smtClean="0"/>
              <a:t/>
            </a:r>
            <a:br>
              <a:rPr lang="en-ZA" sz="4400" smtClean="0"/>
            </a:br>
            <a:endParaRPr lang="en-ZA" sz="4400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838200" y="1535113"/>
            <a:ext cx="10515600" cy="4351337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Soil degradation (one of natural degradation)</a:t>
            </a:r>
            <a:r>
              <a:rPr lang="en-GB" sz="2800" smtClean="0">
                <a:solidFill>
                  <a:srgbClr val="FF0000"/>
                </a:solidFill>
              </a:rPr>
              <a:t>:</a:t>
            </a:r>
            <a:r>
              <a:rPr lang="en-GB" sz="2800" smtClean="0"/>
              <a:t> </a:t>
            </a:r>
            <a:r>
              <a:rPr lang="en-GB" sz="2800" smtClean="0">
                <a:solidFill>
                  <a:srgbClr val="FFC000"/>
                </a:solidFill>
              </a:rPr>
              <a:t>Change</a:t>
            </a:r>
            <a:r>
              <a:rPr lang="en-GB" sz="2800" smtClean="0"/>
              <a:t> in the </a:t>
            </a:r>
            <a:r>
              <a:rPr lang="en-GB" sz="2800" smtClean="0">
                <a:solidFill>
                  <a:srgbClr val="0070C0"/>
                </a:solidFill>
              </a:rPr>
              <a:t>soil health status </a:t>
            </a:r>
            <a:r>
              <a:rPr lang="en-GB" sz="2800" smtClean="0"/>
              <a:t>resulting in a </a:t>
            </a:r>
            <a:r>
              <a:rPr lang="en-GB" sz="2800" smtClean="0">
                <a:solidFill>
                  <a:srgbClr val="FFC000"/>
                </a:solidFill>
              </a:rPr>
              <a:t>diminished capacity </a:t>
            </a:r>
            <a:r>
              <a:rPr lang="en-GB" sz="2800" smtClean="0">
                <a:solidFill>
                  <a:srgbClr val="FF0000"/>
                </a:solidFill>
              </a:rPr>
              <a:t>to provide services like crop, rangeland and livestock production </a:t>
            </a:r>
          </a:p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Degradation</a:t>
            </a:r>
            <a:r>
              <a:rPr lang="en-GB" sz="2800" smtClean="0"/>
              <a:t> involves </a:t>
            </a:r>
            <a:r>
              <a:rPr lang="en-GB" sz="2800" smtClean="0">
                <a:solidFill>
                  <a:srgbClr val="FFC000"/>
                </a:solidFill>
              </a:rPr>
              <a:t>loss of soil </a:t>
            </a:r>
            <a:r>
              <a:rPr lang="en-GB" sz="2800" smtClean="0"/>
              <a:t>due to </a:t>
            </a:r>
            <a:r>
              <a:rPr lang="en-GB" sz="2800" smtClean="0">
                <a:solidFill>
                  <a:srgbClr val="0070C0"/>
                </a:solidFill>
              </a:rPr>
              <a:t>water or wind, </a:t>
            </a:r>
            <a:r>
              <a:rPr lang="en-GB" sz="2800" smtClean="0">
                <a:solidFill>
                  <a:srgbClr val="FFC000"/>
                </a:solidFill>
              </a:rPr>
              <a:t>depletion of nutrients </a:t>
            </a:r>
            <a:r>
              <a:rPr lang="en-GB" sz="2800" smtClean="0"/>
              <a:t>or </a:t>
            </a:r>
            <a:r>
              <a:rPr lang="en-GB" sz="2800" smtClean="0">
                <a:solidFill>
                  <a:srgbClr val="0070C0"/>
                </a:solidFill>
              </a:rPr>
              <a:t>toxicity due to acidity or alkalinity,</a:t>
            </a:r>
            <a:r>
              <a:rPr lang="en-GB" sz="2800" smtClean="0"/>
              <a:t> </a:t>
            </a:r>
            <a:r>
              <a:rPr lang="en-GB" sz="2800" smtClean="0">
                <a:solidFill>
                  <a:srgbClr val="FF0000"/>
                </a:solidFill>
              </a:rPr>
              <a:t>waterlogging</a:t>
            </a:r>
            <a:r>
              <a:rPr lang="en-GB" sz="2800" smtClean="0"/>
              <a:t> and </a:t>
            </a:r>
            <a:r>
              <a:rPr lang="en-GB" sz="2800" smtClean="0">
                <a:solidFill>
                  <a:srgbClr val="FFC000"/>
                </a:solidFill>
              </a:rPr>
              <a:t>reduction in microbial activity</a:t>
            </a:r>
            <a:r>
              <a:rPr lang="en-GB" sz="2800" smtClean="0"/>
              <a:t> </a:t>
            </a:r>
            <a:endParaRPr lang="en-ZA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GB" sz="4400" b="1" smtClean="0">
                <a:solidFill>
                  <a:schemeClr val="tx1"/>
                </a:solidFill>
              </a:rPr>
              <a:t>INTRODUCTION</a:t>
            </a:r>
            <a:r>
              <a:rPr lang="en-GB" sz="4400" b="1" smtClean="0"/>
              <a:t> </a:t>
            </a:r>
            <a:r>
              <a:rPr lang="en-ZA" sz="4400" smtClean="0"/>
              <a:t/>
            </a:r>
            <a:br>
              <a:rPr lang="en-ZA" sz="4400" smtClean="0"/>
            </a:br>
            <a:endParaRPr lang="en-ZA" sz="4400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825500" y="1619250"/>
            <a:ext cx="10515600" cy="4351338"/>
          </a:xfrm>
        </p:spPr>
        <p:txBody>
          <a:bodyPr/>
          <a:lstStyle/>
          <a:p>
            <a:pPr eaLnBrk="1" hangingPunct="1">
              <a:lnSpc>
                <a:spcPct val="220000"/>
              </a:lnSpc>
            </a:pPr>
            <a:r>
              <a:rPr lang="en-GB" sz="2800" smtClean="0">
                <a:solidFill>
                  <a:srgbClr val="FF0000"/>
                </a:solidFill>
              </a:rPr>
              <a:t>World</a:t>
            </a:r>
            <a:r>
              <a:rPr lang="en-GB" sz="2800" smtClean="0"/>
              <a:t> has lost </a:t>
            </a:r>
            <a:r>
              <a:rPr lang="en-GB" sz="2800" smtClean="0">
                <a:solidFill>
                  <a:srgbClr val="0070C0"/>
                </a:solidFill>
              </a:rPr>
              <a:t>third of its arable </a:t>
            </a:r>
            <a:r>
              <a:rPr lang="en-GB" sz="2800" smtClean="0"/>
              <a:t>land in the </a:t>
            </a:r>
            <a:r>
              <a:rPr lang="en-GB" sz="2800" smtClean="0">
                <a:solidFill>
                  <a:srgbClr val="FFC000"/>
                </a:solidFill>
              </a:rPr>
              <a:t>past 40 years </a:t>
            </a:r>
          </a:p>
          <a:p>
            <a:pPr eaLnBrk="1" hangingPunct="1">
              <a:lnSpc>
                <a:spcPct val="220000"/>
              </a:lnSpc>
            </a:pPr>
            <a:r>
              <a:rPr lang="en-GB" sz="2800" smtClean="0"/>
              <a:t>This is due to </a:t>
            </a:r>
            <a:r>
              <a:rPr lang="en-GB" sz="2800" smtClean="0">
                <a:solidFill>
                  <a:srgbClr val="FF0000"/>
                </a:solidFill>
              </a:rPr>
              <a:t>erosion (physical degradation) </a:t>
            </a:r>
            <a:r>
              <a:rPr lang="en-GB" sz="2800" smtClean="0"/>
              <a:t>or </a:t>
            </a:r>
            <a:r>
              <a:rPr lang="en-GB" sz="2800" smtClean="0">
                <a:solidFill>
                  <a:srgbClr val="0070C0"/>
                </a:solidFill>
              </a:rPr>
              <a:t>pollution (chemical degradation) </a:t>
            </a:r>
          </a:p>
          <a:p>
            <a:pPr eaLnBrk="1" hangingPunct="1">
              <a:lnSpc>
                <a:spcPct val="220000"/>
              </a:lnSpc>
            </a:pPr>
            <a:r>
              <a:rPr lang="en-GB" sz="2800" smtClean="0"/>
              <a:t>This will have a </a:t>
            </a:r>
            <a:r>
              <a:rPr lang="en-GB" sz="2800" smtClean="0">
                <a:solidFill>
                  <a:srgbClr val="FF0000"/>
                </a:solidFill>
              </a:rPr>
              <a:t>negative impact </a:t>
            </a:r>
            <a:r>
              <a:rPr lang="en-GB" sz="2800" smtClean="0"/>
              <a:t>on </a:t>
            </a:r>
            <a:r>
              <a:rPr lang="en-GB" sz="2800" smtClean="0">
                <a:solidFill>
                  <a:srgbClr val="0070C0"/>
                </a:solidFill>
              </a:rPr>
              <a:t>global food demand in future </a:t>
            </a:r>
          </a:p>
          <a:p>
            <a:pPr eaLnBrk="1" hangingPunct="1">
              <a:lnSpc>
                <a:spcPct val="220000"/>
              </a:lnSpc>
            </a:pPr>
            <a:r>
              <a:rPr lang="en-GB" sz="2800" smtClean="0">
                <a:solidFill>
                  <a:srgbClr val="FF0000"/>
                </a:solidFill>
              </a:rPr>
              <a:t>Soil degradation </a:t>
            </a:r>
            <a:r>
              <a:rPr lang="en-GB" sz="2800" smtClean="0"/>
              <a:t>is also a reality in the </a:t>
            </a:r>
            <a:r>
              <a:rPr lang="en-GB" sz="2800" smtClean="0">
                <a:solidFill>
                  <a:srgbClr val="0070C0"/>
                </a:solidFill>
              </a:rPr>
              <a:t>Free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773113" y="165100"/>
            <a:ext cx="85979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sz="4400" b="1" smtClean="0">
                <a:solidFill>
                  <a:schemeClr val="tx1"/>
                </a:solidFill>
              </a:rPr>
              <a:t>INTRODUCTION</a:t>
            </a:r>
            <a:r>
              <a:rPr lang="en-GB" sz="4400" b="1" smtClean="0"/>
              <a:t> </a:t>
            </a:r>
            <a:r>
              <a:rPr lang="en-ZA" sz="4400" smtClean="0"/>
              <a:t/>
            </a:r>
            <a:br>
              <a:rPr lang="en-ZA" sz="4400" smtClean="0"/>
            </a:br>
            <a:endParaRPr lang="en-ZA" sz="44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163" y="962025"/>
            <a:ext cx="10515600" cy="57150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2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10000" dirty="0" smtClean="0">
                <a:solidFill>
                  <a:srgbClr val="FF0000"/>
                </a:solidFill>
              </a:rPr>
              <a:t>Contributing factors: </a:t>
            </a:r>
            <a:r>
              <a:rPr lang="en-GB" sz="10000" dirty="0">
                <a:solidFill>
                  <a:srgbClr val="0070C0"/>
                </a:solidFill>
              </a:rPr>
              <a:t>inappropriate land use </a:t>
            </a:r>
            <a:r>
              <a:rPr lang="en-GB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GB" sz="10000" dirty="0">
                <a:solidFill>
                  <a:srgbClr val="FF0000"/>
                </a:solidFill>
              </a:rPr>
              <a:t>agricultural </a:t>
            </a:r>
            <a:r>
              <a:rPr lang="en-GB" sz="10000" dirty="0" smtClean="0">
                <a:solidFill>
                  <a:srgbClr val="FF0000"/>
                </a:solidFill>
              </a:rPr>
              <a:t>practices</a:t>
            </a:r>
          </a:p>
          <a:p>
            <a:pPr eaLnBrk="1" fontAlgn="auto" hangingPunct="1">
              <a:lnSpc>
                <a:spcPct val="2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is therefore </a:t>
            </a:r>
            <a:r>
              <a:rPr lang="en-GB" sz="10000" dirty="0">
                <a:solidFill>
                  <a:srgbClr val="FF0000"/>
                </a:solidFill>
              </a:rPr>
              <a:t>very important </a:t>
            </a:r>
            <a:r>
              <a:rPr lang="en-GB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GB" sz="10000" dirty="0">
                <a:solidFill>
                  <a:srgbClr val="0070C0"/>
                </a:solidFill>
              </a:rPr>
              <a:t>utilise agricultural lands sustainably </a:t>
            </a:r>
            <a:r>
              <a:rPr lang="en-GB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GB" sz="10000" dirty="0">
                <a:solidFill>
                  <a:srgbClr val="FFC000"/>
                </a:solidFill>
              </a:rPr>
              <a:t>ensure long-term </a:t>
            </a:r>
            <a:r>
              <a:rPr lang="en-GB" sz="10000" dirty="0" smtClean="0">
                <a:solidFill>
                  <a:srgbClr val="FFC000"/>
                </a:solidFill>
              </a:rPr>
              <a:t>productivity</a:t>
            </a:r>
            <a:endParaRPr lang="en-ZA" sz="10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2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1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ZA" sz="10000" dirty="0">
                <a:solidFill>
                  <a:srgbClr val="FF0000"/>
                </a:solidFill>
              </a:rPr>
              <a:t>research </a:t>
            </a:r>
            <a:r>
              <a:rPr lang="en-ZA" sz="10000" dirty="0" smtClean="0">
                <a:solidFill>
                  <a:srgbClr val="FF0000"/>
                </a:solidFill>
              </a:rPr>
              <a:t>project/demonstration </a:t>
            </a:r>
            <a:r>
              <a:rPr lang="en-ZA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the aim of implementing </a:t>
            </a:r>
            <a:r>
              <a:rPr lang="en-ZA" sz="10000" dirty="0">
                <a:solidFill>
                  <a:srgbClr val="0070C0"/>
                </a:solidFill>
              </a:rPr>
              <a:t>soil </a:t>
            </a:r>
            <a:r>
              <a:rPr lang="en-ZA" sz="10000" dirty="0" smtClean="0">
                <a:solidFill>
                  <a:srgbClr val="0070C0"/>
                </a:solidFill>
              </a:rPr>
              <a:t>conservation </a:t>
            </a:r>
            <a:r>
              <a:rPr lang="en-ZA" sz="10000" dirty="0">
                <a:solidFill>
                  <a:srgbClr val="0070C0"/>
                </a:solidFill>
              </a:rPr>
              <a:t>technique</a:t>
            </a:r>
            <a:r>
              <a:rPr lang="en-ZA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en-ZA" sz="10000" dirty="0">
                <a:solidFill>
                  <a:srgbClr val="FFC000"/>
                </a:solidFill>
              </a:rPr>
              <a:t>control gully erosion </a:t>
            </a:r>
            <a:r>
              <a:rPr lang="en-ZA" sz="10000" dirty="0" smtClean="0">
                <a:solidFill>
                  <a:srgbClr val="FFC000"/>
                </a:solidFill>
              </a:rPr>
              <a:t>was implemented</a:t>
            </a:r>
          </a:p>
          <a:p>
            <a:pPr eaLnBrk="1" fontAlgn="auto" hangingPunct="1">
              <a:lnSpc>
                <a:spcPct val="2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ZA" sz="10000" dirty="0" smtClean="0">
                <a:solidFill>
                  <a:srgbClr val="FF0000"/>
                </a:solidFill>
              </a:rPr>
              <a:t>Technique</a:t>
            </a:r>
            <a:r>
              <a:rPr lang="en-ZA" sz="1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promotes </a:t>
            </a:r>
            <a:r>
              <a:rPr lang="en-ZA" sz="10000" dirty="0" smtClean="0">
                <a:solidFill>
                  <a:srgbClr val="0070C0"/>
                </a:solidFill>
              </a:rPr>
              <a:t>siltation</a:t>
            </a:r>
            <a:r>
              <a:rPr lang="en-ZA" sz="1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ZA" sz="1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ZA" sz="10000" dirty="0">
                <a:solidFill>
                  <a:srgbClr val="FFC000"/>
                </a:solidFill>
              </a:rPr>
              <a:t>vegetative growth </a:t>
            </a:r>
            <a:r>
              <a:rPr lang="en-ZA" sz="10000" dirty="0">
                <a:solidFill>
                  <a:srgbClr val="FF0000"/>
                </a:solidFill>
              </a:rPr>
              <a:t>in the gully </a:t>
            </a:r>
            <a:endParaRPr lang="en-ZA" sz="10000" dirty="0" smtClean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2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Z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Z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 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/>
            <a:r>
              <a:rPr lang="en-GB" sz="2800" b="1" smtClean="0">
                <a:solidFill>
                  <a:srgbClr val="FF0000"/>
                </a:solidFill>
              </a:rPr>
              <a:t>Study area</a:t>
            </a:r>
            <a:r>
              <a:rPr lang="en-GB" sz="2800" smtClean="0">
                <a:solidFill>
                  <a:srgbClr val="FF0000"/>
                </a:solidFill>
              </a:rPr>
              <a:t>:</a:t>
            </a:r>
            <a:r>
              <a:rPr lang="en-GB" sz="2800" smtClean="0"/>
              <a:t> </a:t>
            </a:r>
            <a:r>
              <a:rPr lang="en-GB" sz="2800" b="1" smtClean="0">
                <a:solidFill>
                  <a:srgbClr val="0070C0"/>
                </a:solidFill>
              </a:rPr>
              <a:t>28 km </a:t>
            </a:r>
            <a:r>
              <a:rPr lang="en-GB" sz="2800" b="1" smtClean="0">
                <a:solidFill>
                  <a:srgbClr val="FFC000"/>
                </a:solidFill>
              </a:rPr>
              <a:t>east of Bloemfontein </a:t>
            </a:r>
            <a:r>
              <a:rPr lang="en-GB" sz="2800" b="1" smtClean="0">
                <a:solidFill>
                  <a:srgbClr val="0070C0"/>
                </a:solidFill>
              </a:rPr>
              <a:t>on the N8 road </a:t>
            </a:r>
          </a:p>
          <a:p>
            <a:pPr eaLnBrk="1" hangingPunct="1"/>
            <a:endParaRPr lang="en-ZA" sz="2400" b="1" smtClean="0"/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2214563"/>
            <a:ext cx="933608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963" y="236538"/>
            <a:ext cx="8596312" cy="1320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</a:t>
            </a:r>
            <a:r>
              <a:rPr lang="en-GB" sz="4900" b="1" dirty="0" smtClean="0"/>
              <a:t> </a:t>
            </a:r>
            <a:r>
              <a:rPr lang="en-GB" sz="4900" b="1" dirty="0" smtClean="0">
                <a:solidFill>
                  <a:schemeClr val="tx1"/>
                </a:solidFill>
              </a:rPr>
              <a:t>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715963" y="134937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700" b="1" smtClean="0">
                <a:solidFill>
                  <a:srgbClr val="FF0000"/>
                </a:solidFill>
              </a:rPr>
              <a:t>Farm: </a:t>
            </a:r>
            <a:r>
              <a:rPr lang="en-GB" sz="2700" smtClean="0">
                <a:solidFill>
                  <a:srgbClr val="0070C0"/>
                </a:solidFill>
              </a:rPr>
              <a:t>227 ha in total;</a:t>
            </a:r>
            <a:r>
              <a:rPr lang="en-GB" sz="2700" smtClean="0"/>
              <a:t> </a:t>
            </a:r>
            <a:r>
              <a:rPr lang="en-GB" sz="2700" smtClean="0">
                <a:solidFill>
                  <a:srgbClr val="FFC000"/>
                </a:solidFill>
              </a:rPr>
              <a:t>203 ha veld </a:t>
            </a:r>
            <a:r>
              <a:rPr lang="en-GB" sz="2700" smtClean="0"/>
              <a:t>&amp; </a:t>
            </a:r>
            <a:r>
              <a:rPr lang="en-GB" sz="2700" smtClean="0">
                <a:solidFill>
                  <a:srgbClr val="FF0000"/>
                </a:solidFill>
              </a:rPr>
              <a:t>24 ha for arable land</a:t>
            </a:r>
          </a:p>
          <a:p>
            <a:pPr eaLnBrk="1" hangingPunct="1">
              <a:lnSpc>
                <a:spcPct val="200000"/>
              </a:lnSpc>
            </a:pPr>
            <a:r>
              <a:rPr lang="en-GB" sz="2700" b="1" smtClean="0">
                <a:solidFill>
                  <a:srgbClr val="FF0000"/>
                </a:solidFill>
              </a:rPr>
              <a:t>26 August 2016</a:t>
            </a:r>
            <a:r>
              <a:rPr lang="en-GB" sz="2700" smtClean="0">
                <a:solidFill>
                  <a:srgbClr val="FF0000"/>
                </a:solidFill>
              </a:rPr>
              <a:t>: </a:t>
            </a:r>
            <a:r>
              <a:rPr lang="en-GB" sz="2700" smtClean="0">
                <a:solidFill>
                  <a:srgbClr val="0070C0"/>
                </a:solidFill>
              </a:rPr>
              <a:t>3 measuring points </a:t>
            </a:r>
            <a:r>
              <a:rPr lang="en-GB" sz="2700" smtClean="0"/>
              <a:t>(gully depth) were </a:t>
            </a:r>
            <a:r>
              <a:rPr lang="en-GB" sz="2700" smtClean="0">
                <a:solidFill>
                  <a:srgbClr val="FFC000"/>
                </a:solidFill>
              </a:rPr>
              <a:t>identified</a:t>
            </a:r>
          </a:p>
          <a:p>
            <a:pPr eaLnBrk="1" hangingPunct="1">
              <a:lnSpc>
                <a:spcPct val="200000"/>
              </a:lnSpc>
            </a:pPr>
            <a:r>
              <a:rPr lang="en-GB" sz="2700" b="1" smtClean="0">
                <a:solidFill>
                  <a:srgbClr val="FF0000"/>
                </a:solidFill>
              </a:rPr>
              <a:t>Measuring points</a:t>
            </a:r>
            <a:r>
              <a:rPr lang="en-GB" sz="2700" smtClean="0">
                <a:solidFill>
                  <a:srgbClr val="FF0000"/>
                </a:solidFill>
              </a:rPr>
              <a:t>: </a:t>
            </a:r>
            <a:r>
              <a:rPr lang="en-GB" sz="2700" smtClean="0">
                <a:solidFill>
                  <a:srgbClr val="0070C0"/>
                </a:solidFill>
              </a:rPr>
              <a:t>Deepest,</a:t>
            </a:r>
            <a:r>
              <a:rPr lang="en-GB" sz="2700" smtClean="0"/>
              <a:t> </a:t>
            </a:r>
            <a:r>
              <a:rPr lang="en-GB" sz="2700" smtClean="0">
                <a:solidFill>
                  <a:srgbClr val="FFC000"/>
                </a:solidFill>
              </a:rPr>
              <a:t>medium</a:t>
            </a:r>
            <a:r>
              <a:rPr lang="en-GB" sz="2700" smtClean="0"/>
              <a:t> and </a:t>
            </a:r>
            <a:r>
              <a:rPr lang="en-GB" sz="2700" smtClean="0">
                <a:solidFill>
                  <a:srgbClr val="FF0000"/>
                </a:solidFill>
              </a:rPr>
              <a:t>shallowest</a:t>
            </a:r>
            <a:r>
              <a:rPr lang="en-GB" sz="2700" smtClean="0"/>
              <a:t> gully depths</a:t>
            </a:r>
          </a:p>
          <a:p>
            <a:pPr eaLnBrk="1" hangingPunct="1">
              <a:lnSpc>
                <a:spcPct val="200000"/>
              </a:lnSpc>
            </a:pPr>
            <a:r>
              <a:rPr lang="en-GB" sz="2700" b="1" smtClean="0">
                <a:solidFill>
                  <a:srgbClr val="FF0000"/>
                </a:solidFill>
              </a:rPr>
              <a:t>Rainfall data </a:t>
            </a:r>
            <a:r>
              <a:rPr lang="en-GB" sz="2700" smtClean="0"/>
              <a:t>from the </a:t>
            </a:r>
            <a:r>
              <a:rPr lang="en-GB" sz="2700" smtClean="0">
                <a:solidFill>
                  <a:srgbClr val="0070C0"/>
                </a:solidFill>
              </a:rPr>
              <a:t>weather station</a:t>
            </a:r>
            <a:r>
              <a:rPr lang="en-GB" sz="2700" smtClean="0"/>
              <a:t>  was also acquired</a:t>
            </a:r>
          </a:p>
          <a:p>
            <a:pPr eaLnBrk="1" hangingPunct="1">
              <a:lnSpc>
                <a:spcPct val="200000"/>
              </a:lnSpc>
            </a:pPr>
            <a:r>
              <a:rPr lang="en-GB" sz="2700" b="1" smtClean="0">
                <a:solidFill>
                  <a:srgbClr val="FF0000"/>
                </a:solidFill>
              </a:rPr>
              <a:t>Soil described</a:t>
            </a:r>
            <a:r>
              <a:rPr lang="en-GB" sz="2700" smtClean="0"/>
              <a:t> and </a:t>
            </a:r>
            <a:r>
              <a:rPr lang="en-GB" sz="2700" b="1" smtClean="0">
                <a:solidFill>
                  <a:srgbClr val="0070C0"/>
                </a:solidFill>
              </a:rPr>
              <a:t>classified</a:t>
            </a:r>
            <a:r>
              <a:rPr lang="en-GB" sz="2700" smtClean="0"/>
              <a:t> according to </a:t>
            </a:r>
            <a:r>
              <a:rPr lang="en-GB" sz="2700" b="1" smtClean="0">
                <a:solidFill>
                  <a:srgbClr val="FFC000"/>
                </a:solidFill>
              </a:rPr>
              <a:t>SA classification</a:t>
            </a:r>
            <a:endParaRPr lang="en-ZA" sz="2700" b="1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 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Gully length: </a:t>
            </a:r>
            <a:r>
              <a:rPr lang="en-GB" sz="2800" b="1" smtClean="0">
                <a:solidFill>
                  <a:srgbClr val="0070C0"/>
                </a:solidFill>
              </a:rPr>
              <a:t>240 m</a:t>
            </a:r>
          </a:p>
          <a:p>
            <a:pPr eaLnBrk="1" hangingPunct="1">
              <a:lnSpc>
                <a:spcPct val="200000"/>
              </a:lnSpc>
            </a:pPr>
            <a:endParaRPr lang="en-ZA" sz="2800" b="1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2560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4050" y="1800225"/>
            <a:ext cx="2844800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tx1"/>
                </a:solidFill>
              </a:rPr>
              <a:t>MATERIALS AND METHODS</a:t>
            </a:r>
            <a:r>
              <a:rPr lang="en-ZA" sz="4900" dirty="0" smtClean="0"/>
              <a:t/>
            </a:r>
            <a:br>
              <a:rPr lang="en-ZA" sz="4900" dirty="0" smtClean="0"/>
            </a:br>
            <a:r>
              <a:rPr lang="en-ZA" sz="4900" dirty="0" smtClean="0"/>
              <a:t/>
            </a:r>
            <a:br>
              <a:rPr lang="en-ZA" sz="4900" dirty="0" smtClean="0"/>
            </a:br>
            <a:endParaRPr lang="en-ZA" dirty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GB" sz="2800" b="1" smtClean="0">
                <a:solidFill>
                  <a:srgbClr val="FF0000"/>
                </a:solidFill>
              </a:rPr>
              <a:t>Identification of measuring points:</a:t>
            </a:r>
          </a:p>
          <a:p>
            <a:pPr eaLnBrk="1" hangingPunct="1">
              <a:lnSpc>
                <a:spcPct val="200000"/>
              </a:lnSpc>
            </a:pPr>
            <a:r>
              <a:rPr lang="en-ZA" sz="2800" b="1" smtClean="0">
                <a:solidFill>
                  <a:srgbClr val="0070C0"/>
                </a:solidFill>
              </a:rPr>
              <a:t>Point 1: 70 cm</a:t>
            </a:r>
          </a:p>
          <a:p>
            <a:pPr eaLnBrk="1" hangingPunct="1">
              <a:lnSpc>
                <a:spcPct val="200000"/>
              </a:lnSpc>
            </a:pPr>
            <a:endParaRPr lang="en-ZA" sz="2400" smtClean="0"/>
          </a:p>
        </p:txBody>
      </p:sp>
      <p:pic>
        <p:nvPicPr>
          <p:cNvPr id="26627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9013" y="2676525"/>
            <a:ext cx="392906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6367463" y="4776788"/>
            <a:ext cx="566737" cy="127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341938" y="4545013"/>
            <a:ext cx="1062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ZA" sz="2400" b="1">
                <a:latin typeface="Trebuchet MS" pitchFamily="34" charset="0"/>
              </a:rPr>
              <a:t>70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797</TotalTime>
  <Words>700</Words>
  <Application>Microsoft Office PowerPoint</Application>
  <PresentationFormat>Widescreen</PresentationFormat>
  <Paragraphs>108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Trebuchet MS</vt:lpstr>
      <vt:lpstr>Wingdings 3</vt:lpstr>
      <vt:lpstr>Facet</vt:lpstr>
      <vt:lpstr>Implementation Of Soil Conservation Technique At Sannaspos Farm In Mangaung Metropolitan Municipality  </vt:lpstr>
      <vt:lpstr>INTRODUCTION </vt:lpstr>
      <vt:lpstr>INTRODUCTION </vt:lpstr>
      <vt:lpstr>INTRODUCTION  </vt:lpstr>
      <vt:lpstr>INTRODUCTION  </vt:lpstr>
      <vt:lpstr> MATERIALS AND METHODS  </vt:lpstr>
      <vt:lpstr> MATERIALS AND METHODS  </vt:lpstr>
      <vt:lpstr> MATERIALS AND METHODS  </vt:lpstr>
      <vt:lpstr> MATERIALS AND METHODS  </vt:lpstr>
      <vt:lpstr> MATERIALS AND METHODS  </vt:lpstr>
      <vt:lpstr> MATERIALS AND METHODS  </vt:lpstr>
      <vt:lpstr>IMPLEMENTATION OF SOIL CONSERVATION TECHNIQUE (16 Feb 2017)</vt:lpstr>
      <vt:lpstr>IMPLEMENTATION OF SOIL CONSERVATION TECHNIQUE (16 Feb 2017)</vt:lpstr>
      <vt:lpstr>IMPLEMENTATION OF SOIL CONSERVATION TECHNIQUE (16 Feb 2017)</vt:lpstr>
      <vt:lpstr> RESULTS  </vt:lpstr>
      <vt:lpstr> MONITORING: 10 JANUARY 2018_POINT 1  </vt:lpstr>
      <vt:lpstr> MONITORING: 10 JANUARY 2018_POINT 2  </vt:lpstr>
      <vt:lpstr> MONITORING: 10 JANUARY 2018_POINT 3  </vt:lpstr>
      <vt:lpstr> MONITORING: 10 JANUARY 2018  </vt:lpstr>
      <vt:lpstr> MONITORING: 01 AUGUST 2018_POINT 1  </vt:lpstr>
      <vt:lpstr> MONITORING: 01 AUGUST 2018_POINT 2  </vt:lpstr>
      <vt:lpstr> MONITORING: 01 AUGUST 2018_POINT 3  </vt:lpstr>
      <vt:lpstr> MONITORING: 01 AUGUST 2018  </vt:lpstr>
      <vt:lpstr> MONITORING: 10 JANUARY-01 AUGUST 2018  </vt:lpstr>
      <vt:lpstr> MONITORING: 10 JANUARY-31 JULY 2018  </vt:lpstr>
      <vt:lpstr> MONITORING: 10 JANUARY-01 AUGUST 2018  </vt:lpstr>
      <vt:lpstr> MONITORING: 10 JANUARY-01 AUGUST 2018  </vt:lpstr>
      <vt:lpstr>CONCLUSIONS &amp; RECOMMENDATIONS</vt:lpstr>
      <vt:lpstr>THANK YOU!!!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Lesoetsa78</dc:creator>
  <cp:lastModifiedBy>Pilot Nchabeleng</cp:lastModifiedBy>
  <cp:revision>66</cp:revision>
  <dcterms:created xsi:type="dcterms:W3CDTF">2018-08-03T10:33:23Z</dcterms:created>
  <dcterms:modified xsi:type="dcterms:W3CDTF">2020-09-03T19:27:27Z</dcterms:modified>
</cp:coreProperties>
</file>